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4" r:id="rId4"/>
    <p:sldId id="264" r:id="rId5"/>
    <p:sldId id="275" r:id="rId6"/>
    <p:sldId id="276" r:id="rId7"/>
    <p:sldId id="258" r:id="rId8"/>
    <p:sldId id="277" r:id="rId9"/>
    <p:sldId id="278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Результаты </a:t>
            </a:r>
            <a:r>
              <a:rPr lang="ru-RU" sz="4000" b="1" dirty="0"/>
              <a:t>национального исследования о насилии в отношении детей</a:t>
            </a:r>
            <a:br>
              <a:rPr lang="ru-RU" sz="4000" b="1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2294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выводы</a:t>
            </a:r>
            <a:r>
              <a:rPr lang="ru-RU" dirty="0"/>
              <a:t> отчета –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острота </a:t>
            </a:r>
            <a:r>
              <a:rPr lang="ru-RU" dirty="0"/>
              <a:t>существующей в обществе проблемы насилия в отношении </a:t>
            </a:r>
            <a:r>
              <a:rPr lang="ru-RU" dirty="0" smtClean="0"/>
              <a:t>детей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риска повторяемости циклов </a:t>
            </a:r>
            <a:r>
              <a:rPr lang="ru-RU" dirty="0" smtClean="0"/>
              <a:t>насилия;</a:t>
            </a:r>
          </a:p>
          <a:p>
            <a:r>
              <a:rPr lang="ru-RU" dirty="0" smtClean="0"/>
              <a:t>низкий уровень </a:t>
            </a:r>
            <a:r>
              <a:rPr lang="ru-RU" dirty="0"/>
              <a:t>осведомленности детей и родителей о видах насилия в отношении детей; </a:t>
            </a:r>
            <a:endParaRPr lang="ru-RU" dirty="0" smtClean="0"/>
          </a:p>
          <a:p>
            <a:r>
              <a:rPr lang="ru-RU" dirty="0" smtClean="0"/>
              <a:t>недостаток </a:t>
            </a:r>
            <a:r>
              <a:rPr lang="ru-RU" dirty="0"/>
              <a:t>знаний и навыков у специалистов, призванных выявлять, регистрировать, сообщать и реагировать на случаи насилия в отношении детей; </a:t>
            </a:r>
            <a:endParaRPr lang="ru-RU" dirty="0" smtClean="0"/>
          </a:p>
          <a:p>
            <a:r>
              <a:rPr lang="ru-RU" dirty="0" smtClean="0"/>
              <a:t>неэффективная система </a:t>
            </a:r>
            <a:r>
              <a:rPr lang="ru-RU" dirty="0"/>
              <a:t>мониторинга, которая строится исключительно на данных по расследуемым преступлениям против детей и случаям изъятия детей из семьи в результате выявления фактов насилия в домашней </a:t>
            </a:r>
            <a:r>
              <a:rPr lang="ru-RU" dirty="0" smtClean="0"/>
              <a:t>среде;</a:t>
            </a:r>
          </a:p>
          <a:p>
            <a:r>
              <a:rPr lang="ru-RU" dirty="0" smtClean="0"/>
              <a:t>недостаточная </a:t>
            </a:r>
            <a:r>
              <a:rPr lang="ru-RU" dirty="0"/>
              <a:t>степень взаимодействия специалистов по вопросам профилактики и противодействия насилию в отношении детей как со своими коллегами в учреждении, так и с сотрудниками других ведомств и </a:t>
            </a:r>
            <a:r>
              <a:rPr lang="ru-RU" dirty="0" smtClean="0"/>
              <a:t>организаций;</a:t>
            </a:r>
          </a:p>
          <a:p>
            <a:r>
              <a:rPr lang="ru-RU" dirty="0" smtClean="0"/>
              <a:t>дети </a:t>
            </a:r>
            <a:r>
              <a:rPr lang="ru-RU" dirty="0"/>
              <a:t>чаще всего подвергаются насилию со стороны сверстников и детей старшего возраста в школьной среде, интернатных учреждениях и в социальном окружении.</a:t>
            </a:r>
          </a:p>
        </p:txBody>
      </p:sp>
    </p:spTree>
    <p:extLst>
      <p:ext uri="{BB962C8B-B14F-4D97-AF65-F5344CB8AC3E}">
        <p14:creationId xmlns:p14="http://schemas.microsoft.com/office/powerpoint/2010/main" val="176089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57" y="3244334"/>
            <a:ext cx="8052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https://www.unicef.by/uploads/models/2018/04/unicef-belarus-vac-report-2018.pdf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95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722" y="1582341"/>
            <a:ext cx="10142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Комплексное исследование </a:t>
            </a:r>
            <a:r>
              <a:rPr lang="ru-RU" sz="2800" dirty="0"/>
              <a:t>по оценке ситуации с насилием в отношении детей в Республике Беларусь было </a:t>
            </a:r>
            <a:r>
              <a:rPr lang="ru-RU" sz="2800" dirty="0" smtClean="0"/>
              <a:t>проведено при участии многих заинтересованных ведомств, организаций и учреждений. Участие приняли: Министерство образования, Министерство здравоохранения, Министерство внутренних дел, Министерство труда и соцзащиты, областные и районные органы государственного самоуправления, администрации школ, </a:t>
            </a:r>
            <a:r>
              <a:rPr lang="ru-RU" sz="2800" dirty="0" err="1" smtClean="0"/>
              <a:t>другихе</a:t>
            </a:r>
            <a:r>
              <a:rPr lang="ru-RU" sz="2800" smtClean="0"/>
              <a:t> детские </a:t>
            </a:r>
            <a:r>
              <a:rPr lang="ru-RU" sz="2800" dirty="0" smtClean="0"/>
              <a:t>учреждения, </a:t>
            </a:r>
            <a:r>
              <a:rPr lang="ru-RU" sz="2800" dirty="0"/>
              <a:t>а </a:t>
            </a:r>
            <a:r>
              <a:rPr lang="ru-RU" sz="2800" dirty="0" smtClean="0"/>
              <a:t>также ЮНИСЕФ.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3856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722" y="1582341"/>
            <a:ext cx="101423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Исследование проводилось </a:t>
            </a:r>
            <a:r>
              <a:rPr lang="ru-RU" sz="2800" dirty="0"/>
              <a:t>в целях анализа таких аспектов, как распространенность насилия, опыт пережитого насилия у детей, знания и навыки родителей и специалистов по оказанию поддержки, а также определения уровня знаний, установок и практических действий среди упомянутых </a:t>
            </a:r>
            <a:r>
              <a:rPr lang="ru-RU" sz="2800" dirty="0" smtClean="0"/>
              <a:t>групп</a:t>
            </a:r>
            <a:r>
              <a:rPr lang="ru-RU" sz="2800" dirty="0"/>
              <a:t> </a:t>
            </a:r>
            <a:r>
              <a:rPr lang="ru-RU" sz="2800" dirty="0" smtClean="0"/>
              <a:t>и </a:t>
            </a:r>
            <a:r>
              <a:rPr lang="ru-RU" sz="2800" dirty="0"/>
              <a:t>поддержано Национальной комиссией Республики Беларусь по правам </a:t>
            </a:r>
            <a:r>
              <a:rPr lang="ru-RU" sz="2800" dirty="0" smtClean="0"/>
              <a:t>ребенка.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8998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101" y="1582341"/>
            <a:ext cx="106462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 проведении исследования использовались различные методы сбора и анализа данных (анкетирование и интервью с участниками фокус-групп). Полевой этап анкетирования был осуществлен в октябре-ноябре 2016 года специалистами Института социологии Национальной академии наук Беларуси. </a:t>
            </a:r>
            <a:endParaRPr lang="ru-RU" sz="2400" dirty="0" smtClean="0"/>
          </a:p>
          <a:p>
            <a:pPr algn="just"/>
            <a:r>
              <a:rPr lang="ru-RU" sz="2400" dirty="0" smtClean="0"/>
              <a:t>Проведен </a:t>
            </a:r>
            <a:r>
              <a:rPr lang="ru-RU" sz="2400" dirty="0"/>
              <a:t>количественный анализ данных, полученных по результатам анкетирования 5126 детей, 1406 родителей (опекунов и попечителей) и 1129 специалистов. Также проведен качественный анализ данных, полученных по результатам обсуждений в 10 фокус-группах, в которые вошли 106 специалистов из всех регионов страны. </a:t>
            </a:r>
          </a:p>
        </p:txBody>
      </p:sp>
    </p:spTree>
    <p:extLst>
      <p:ext uri="{BB962C8B-B14F-4D97-AF65-F5344CB8AC3E}">
        <p14:creationId xmlns:p14="http://schemas.microsoft.com/office/powerpoint/2010/main" val="159618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основные цифры</a:t>
            </a:r>
            <a:r>
              <a:rPr lang="ru-RU" dirty="0"/>
              <a:t> проведенного в Беларуси исследования.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Насилие</a:t>
            </a:r>
            <a:r>
              <a:rPr lang="ru-RU" dirty="0"/>
              <a:t> </a:t>
            </a:r>
            <a:r>
              <a:rPr lang="ru-RU" b="1" dirty="0"/>
              <a:t>в отношении детей происходит во всех сферах</a:t>
            </a:r>
            <a:r>
              <a:rPr lang="ru-RU" dirty="0"/>
              <a:t>:</a:t>
            </a:r>
          </a:p>
          <a:p>
            <a:pPr fontAlgn="base"/>
            <a:r>
              <a:rPr lang="ru-RU" b="1" dirty="0"/>
              <a:t>один из четырех</a:t>
            </a:r>
            <a:r>
              <a:rPr lang="ru-RU" dirty="0"/>
              <a:t> детей подвергаются насилию дома,</a:t>
            </a:r>
          </a:p>
          <a:p>
            <a:pPr fontAlgn="base"/>
            <a:r>
              <a:rPr lang="ru-RU" b="1" dirty="0"/>
              <a:t>один из трех</a:t>
            </a:r>
            <a:r>
              <a:rPr lang="ru-RU" dirty="0"/>
              <a:t> – в общественных местах,</a:t>
            </a:r>
          </a:p>
          <a:p>
            <a:pPr fontAlgn="base"/>
            <a:r>
              <a:rPr lang="ru-RU" b="1" dirty="0"/>
              <a:t>каждый второй</a:t>
            </a:r>
            <a:r>
              <a:rPr lang="ru-RU" dirty="0"/>
              <a:t> – в школе</a:t>
            </a:r>
            <a:r>
              <a:rPr lang="ru-RU" dirty="0" smtClean="0"/>
              <a:t>.</a:t>
            </a:r>
            <a:endParaRPr lang="ru-RU" dirty="0"/>
          </a:p>
          <a:p>
            <a:pPr marL="0" indent="0" fontAlgn="base">
              <a:buNone/>
            </a:pPr>
            <a:r>
              <a:rPr lang="ru-RU" b="1" dirty="0"/>
              <a:t>Насилие </a:t>
            </a:r>
            <a:r>
              <a:rPr lang="ru-RU" b="1" dirty="0" smtClean="0"/>
              <a:t>в отношении детей в школьной среде:</a:t>
            </a:r>
            <a:endParaRPr lang="ru-RU" dirty="0"/>
          </a:p>
          <a:p>
            <a:pPr fontAlgn="base"/>
            <a:r>
              <a:rPr lang="ru-RU" dirty="0" smtClean="0"/>
              <a:t>Каждый второй ребенок, обучающийся в учреждениях общего среднего образования, и два из пяти обучающихся в учреждениях профессионально-технического образования подверглись насилию в школьной среде,</a:t>
            </a:r>
          </a:p>
          <a:p>
            <a:pPr fontAlgn="base"/>
            <a:r>
              <a:rPr lang="ru-RU" dirty="0" smtClean="0"/>
              <a:t>Более трети детей в интернатных учреждениях и специальных учебно-воспитательных и лечебно-воспитательном учреждениях подвергались насилию в школьной среде.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6180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основные цифры</a:t>
            </a:r>
            <a:r>
              <a:rPr lang="ru-RU" dirty="0"/>
              <a:t> проведенного в Беларуси исследования.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ru-RU" b="1" dirty="0"/>
              <a:t>Насилие в отношении детей в школьной среде:</a:t>
            </a:r>
            <a:endParaRPr lang="ru-RU" dirty="0"/>
          </a:p>
          <a:p>
            <a:pPr fontAlgn="base"/>
            <a:r>
              <a:rPr lang="ru-RU" b="1" dirty="0" smtClean="0"/>
              <a:t>Травля («буллинг»)</a:t>
            </a:r>
            <a:r>
              <a:rPr lang="ru-RU" dirty="0"/>
              <a:t> </a:t>
            </a:r>
            <a:r>
              <a:rPr lang="ru-RU" dirty="0" smtClean="0"/>
              <a:t>со стороны сверстников и старших детей: об этом заявили 53,3% обучающихся 8-11 классов интернатных учреждений; 60,1% обучающихся 5-7  классов учреждений общего среднего образования;</a:t>
            </a:r>
            <a:r>
              <a:rPr lang="ru-RU" dirty="0"/>
              <a:t> </a:t>
            </a:r>
            <a:r>
              <a:rPr lang="ru-RU" dirty="0" smtClean="0"/>
              <a:t>82,1% обучающихся 5-7 классов интернатных учреждений.</a:t>
            </a:r>
            <a:endParaRPr lang="ru-RU" dirty="0"/>
          </a:p>
          <a:p>
            <a:pPr marL="0" indent="0" fontAlgn="base">
              <a:buNone/>
            </a:pPr>
            <a:r>
              <a:rPr lang="ru-RU" b="1" dirty="0"/>
              <a:t>Насилие в семье:</a:t>
            </a:r>
            <a:endParaRPr lang="ru-RU" dirty="0"/>
          </a:p>
          <a:p>
            <a:pPr fontAlgn="base"/>
            <a:r>
              <a:rPr lang="ru-RU" dirty="0"/>
              <a:t>80% родителей считают, что воспитывать ребенка следует путем диалога и положительного примера. В то же время </a:t>
            </a:r>
            <a:r>
              <a:rPr lang="ru-RU" b="1" dirty="0"/>
              <a:t>50% родителей применяли насильственные методы дисциплинирования</a:t>
            </a:r>
            <a:r>
              <a:rPr lang="ru-RU" dirty="0"/>
              <a:t> детей только за последний месяц.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3347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цифры</a:t>
            </a:r>
            <a:r>
              <a:rPr lang="ru-RU" dirty="0"/>
              <a:t> проведенного в Беларуси исследования.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9175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/>
              <a:t>Насилие порождает насилие:</a:t>
            </a:r>
            <a:endParaRPr lang="ru-RU" dirty="0"/>
          </a:p>
          <a:p>
            <a:pPr fontAlgn="base"/>
            <a:r>
              <a:rPr lang="ru-RU" b="1" dirty="0"/>
              <a:t>56,8% родителей</a:t>
            </a:r>
            <a:r>
              <a:rPr lang="ru-RU" dirty="0"/>
              <a:t>, которые в детстве подвергались физическому насилию со стороны своих родителей, применяют телесные наказания в отношении своих детей. (17,6% родителей, не </a:t>
            </a:r>
            <a:r>
              <a:rPr lang="ru-RU" dirty="0" smtClean="0"/>
              <a:t>сталкивавшихся </a:t>
            </a:r>
            <a:r>
              <a:rPr lang="ru-RU" dirty="0"/>
              <a:t>с насилием в детстве, применяют насилие к своим детям</a:t>
            </a:r>
            <a:r>
              <a:rPr lang="ru-RU" dirty="0" smtClean="0"/>
              <a:t>).</a:t>
            </a:r>
          </a:p>
          <a:p>
            <a:pPr marL="0" indent="0" fontAlgn="base">
              <a:buNone/>
            </a:pPr>
            <a:r>
              <a:rPr lang="ru-RU" b="1" dirty="0"/>
              <a:t>Насилие в специальных учреждениях:</a:t>
            </a:r>
            <a:endParaRPr lang="ru-RU" dirty="0"/>
          </a:p>
          <a:p>
            <a:pPr fontAlgn="base"/>
            <a:r>
              <a:rPr lang="ru-RU" i="1" dirty="0"/>
              <a:t>* Подвергались физическому насилию:</a:t>
            </a:r>
            <a:endParaRPr lang="ru-RU" dirty="0"/>
          </a:p>
          <a:p>
            <a:pPr fontAlgn="base"/>
            <a:r>
              <a:rPr lang="ru-RU" dirty="0"/>
              <a:t>-    Примерно каждый четвертый из опрошенных детей в </a:t>
            </a:r>
            <a:r>
              <a:rPr lang="ru-RU" dirty="0" err="1"/>
              <a:t>интернатном</a:t>
            </a:r>
            <a:r>
              <a:rPr lang="ru-RU" dirty="0"/>
              <a:t> учреждении.</a:t>
            </a:r>
          </a:p>
          <a:p>
            <a:pPr fontAlgn="base"/>
            <a:r>
              <a:rPr lang="ru-RU" dirty="0"/>
              <a:t>- Каждый третий – в специальных учебно-воспитательных и лечебно-воспитательном учреждениях.</a:t>
            </a:r>
          </a:p>
          <a:p>
            <a:pPr fontAlgn="base"/>
            <a:r>
              <a:rPr lang="ru-RU" dirty="0"/>
              <a:t>- Каждый второй мальчик в воспитательной колонии</a:t>
            </a:r>
          </a:p>
          <a:p>
            <a:pPr fontAlgn="base"/>
            <a:r>
              <a:rPr lang="ru-RU" i="1" dirty="0"/>
              <a:t>* Подвергались физическому и/или психологическому насилию:</a:t>
            </a:r>
            <a:r>
              <a:rPr lang="ru-RU" dirty="0"/>
              <a:t> двое из пяти детей во всех типах учреждений.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74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цифры</a:t>
            </a:r>
            <a:r>
              <a:rPr lang="ru-RU" dirty="0"/>
              <a:t> проведенного в Беларуси исследования.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9175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 smtClean="0"/>
              <a:t>Компетенции специалистов, работающих с семьями и детьми, пострадавшими от насилия:</a:t>
            </a:r>
            <a:endParaRPr lang="ru-RU" dirty="0"/>
          </a:p>
          <a:p>
            <a:pPr fontAlgn="base"/>
            <a:r>
              <a:rPr lang="ru-RU" b="1" dirty="0" smtClean="0"/>
              <a:t>Две трети специалистов отметили, что они никогда не проходили обучение/ не посещали семинары по вопросам насилия в отношении детей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Только треть специалистов убеждены, что обладают достаточными знаниями, навыками и умениями для выявления случаев сексуального насилия в отношении детей.</a:t>
            </a:r>
          </a:p>
          <a:p>
            <a:pPr fontAlgn="base"/>
            <a:r>
              <a:rPr lang="ru-RU" dirty="0" smtClean="0"/>
              <a:t>Почти треть специалистов продемонстрировали высокую терпимость к домашнему насилию в отношении детей и оправдывают применение телесных наказаний лицами, воспитывающими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7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цифры</a:t>
            </a:r>
            <a:r>
              <a:rPr lang="ru-RU" dirty="0"/>
              <a:t> проведенного в Беларуси исследования.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919" y="2597285"/>
            <a:ext cx="9784080" cy="390615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 smtClean="0"/>
              <a:t>Компетенции специалистов, работающих с семьями и детьми, пострадавшими от насилия:</a:t>
            </a:r>
            <a:endParaRPr lang="ru-RU" dirty="0"/>
          </a:p>
          <a:p>
            <a:pPr fontAlgn="base"/>
            <a:r>
              <a:rPr lang="ru-RU" b="1" dirty="0" smtClean="0"/>
              <a:t>Несмотря на наличие системы повышения квалификации, значительная часть специалистов не проходила надлежащего обучения по вопросам предупреждения и противодействия насилию в отношении детей</a:t>
            </a:r>
            <a:r>
              <a:rPr lang="ru-RU" dirty="0" smtClean="0"/>
              <a:t>:</a:t>
            </a:r>
          </a:p>
          <a:p>
            <a:pPr marL="0" indent="0" fontAlgn="base">
              <a:buNone/>
            </a:pPr>
            <a:r>
              <a:rPr lang="ru-RU" dirty="0" smtClean="0"/>
              <a:t>64,1% опрошенных специалистов указали, что никогда не проходили обучение по проблемам насилия в отношении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63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258</TotalTime>
  <Words>603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Окаймление</vt:lpstr>
      <vt:lpstr> Результаты национального исследования о насилии в отношении детей </vt:lpstr>
      <vt:lpstr>Презентация PowerPoint</vt:lpstr>
      <vt:lpstr>Презентация PowerPoint</vt:lpstr>
      <vt:lpstr>Презентация PowerPoint</vt:lpstr>
      <vt:lpstr>основные цифры проведенного в Беларуси исследования.</vt:lpstr>
      <vt:lpstr>основные цифры проведенного в Беларуси исследования.</vt:lpstr>
      <vt:lpstr>основные цифры проведенного в Беларуси исследования.</vt:lpstr>
      <vt:lpstr>основные цифры проведенного в Беларуси исследования.</vt:lpstr>
      <vt:lpstr>основные цифры проведенного в Беларуси исследования.</vt:lpstr>
      <vt:lpstr>основные выводы отчета –  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национального исследования о насилии в отношении детей</dc:title>
  <dc:creator>HP</dc:creator>
  <cp:lastModifiedBy>user</cp:lastModifiedBy>
  <cp:revision>33</cp:revision>
  <dcterms:created xsi:type="dcterms:W3CDTF">2018-10-12T03:44:42Z</dcterms:created>
  <dcterms:modified xsi:type="dcterms:W3CDTF">2019-10-30T16:52:16Z</dcterms:modified>
</cp:coreProperties>
</file>